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936575"/>
            <a:ext cx="9445526" cy="619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Fortifying Communication with Blockchain 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7447061"/>
            <a:ext cx="944552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Blockchain technology can revolutionize communication by enhancing security and reliability.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7550" y="8701831"/>
            <a:ext cx="6910187" cy="97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Divyanshu Singh 21BRS1444</a:t>
            </a:r>
          </a:p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Anshuman Abhishek 21BRS1447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6341" y="703212"/>
            <a:ext cx="9497317" cy="178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Impact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66341" y="2899916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t="0" r="-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60910" y="3147417"/>
            <a:ext cx="7702749" cy="8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Revolutionizing Communication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0910" y="4108996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Secure, reliable, and resilient.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66341" y="5108822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" t="0" r="-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60910" y="5356324"/>
            <a:ext cx="7702749" cy="8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Blockchain as the Backbone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0910" y="6317902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Encrypted, authenticated, and reliable delivery.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66341" y="7317730"/>
            <a:ext cx="1380530" cy="2208907"/>
          </a:xfrm>
          <a:custGeom>
            <a:avLst/>
            <a:gdLst/>
            <a:ahLst/>
            <a:cxnLst/>
            <a:rect r="r" b="b" t="t" l="l"/>
            <a:pathLst>
              <a:path h="2208907" w="1380530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" t="0" r="-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60910" y="7565231"/>
            <a:ext cx="7702749" cy="8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The Future of Digital Communication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60910" y="8526810"/>
            <a:ext cx="7702749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Transforming communication systems.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017514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the Problem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585990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98661" y="4735116"/>
            <a:ext cx="2250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552652"/>
            <a:ext cx="3659684" cy="136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Centralized Vulnerabilities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5984825"/>
            <a:ext cx="3659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Servers vulnerable to attacks.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4585990"/>
            <a:ext cx="647403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962501" y="4735116"/>
            <a:ext cx="42654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4552652"/>
            <a:ext cx="3659684" cy="136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Data Privacy Concerns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5984825"/>
            <a:ext cx="3659684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Risk of data breaches.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475" y="7140922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86742" y="7290047"/>
            <a:ext cx="4487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7107585"/>
            <a:ext cx="572229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Network Disruptions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7653932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Communication compromised during failures.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080492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Overview of the Proposed Solution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4216004"/>
            <a:ext cx="4590604" cy="3001715"/>
            <a:chOff x="0" y="0"/>
            <a:chExt cx="6120805" cy="40022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08192" cy="3989578"/>
            </a:xfrm>
            <a:custGeom>
              <a:avLst/>
              <a:gdLst/>
              <a:ahLst/>
              <a:cxnLst/>
              <a:rect r="r" b="b" t="t" l="l"/>
              <a:pathLst>
                <a:path h="3989578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30828"/>
                  </a:lnTo>
                  <a:cubicBezTo>
                    <a:pt x="6108192" y="3918585"/>
                    <a:pt x="6037072" y="3989578"/>
                    <a:pt x="5949188" y="3989578"/>
                  </a:cubicBezTo>
                  <a:lnTo>
                    <a:pt x="159004" y="3989578"/>
                  </a:lnTo>
                  <a:cubicBezTo>
                    <a:pt x="71120" y="3989578"/>
                    <a:pt x="0" y="3918458"/>
                    <a:pt x="0" y="383082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0892" cy="4002278"/>
            </a:xfrm>
            <a:custGeom>
              <a:avLst/>
              <a:gdLst/>
              <a:ahLst/>
              <a:cxnLst/>
              <a:rect r="r" b="b" t="t" l="l"/>
              <a:pathLst>
                <a:path h="4002278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37178"/>
                  </a:lnTo>
                  <a:lnTo>
                    <a:pt x="6114542" y="3837178"/>
                  </a:lnTo>
                  <a:lnTo>
                    <a:pt x="6120892" y="3837178"/>
                  </a:lnTo>
                  <a:cubicBezTo>
                    <a:pt x="6120892" y="3928364"/>
                    <a:pt x="6046851" y="4002278"/>
                    <a:pt x="5955538" y="4002278"/>
                  </a:cubicBezTo>
                  <a:lnTo>
                    <a:pt x="5955538" y="3995928"/>
                  </a:lnTo>
                  <a:lnTo>
                    <a:pt x="5955538" y="4002278"/>
                  </a:lnTo>
                  <a:lnTo>
                    <a:pt x="165354" y="4002278"/>
                  </a:lnTo>
                  <a:lnTo>
                    <a:pt x="165354" y="3995928"/>
                  </a:lnTo>
                  <a:lnTo>
                    <a:pt x="165354" y="4002278"/>
                  </a:lnTo>
                  <a:cubicBezTo>
                    <a:pt x="74041" y="4002278"/>
                    <a:pt x="0" y="3928364"/>
                    <a:pt x="0" y="38371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37178"/>
                  </a:lnTo>
                  <a:lnTo>
                    <a:pt x="6350" y="3837178"/>
                  </a:lnTo>
                  <a:lnTo>
                    <a:pt x="12700" y="3837178"/>
                  </a:lnTo>
                  <a:cubicBezTo>
                    <a:pt x="12700" y="3921379"/>
                    <a:pt x="81026" y="3989578"/>
                    <a:pt x="165354" y="3989578"/>
                  </a:cubicBezTo>
                  <a:lnTo>
                    <a:pt x="5955538" y="3989578"/>
                  </a:lnTo>
                  <a:cubicBezTo>
                    <a:pt x="6039866" y="3989578"/>
                    <a:pt x="6108192" y="3921379"/>
                    <a:pt x="6108192" y="3837178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43280" y="4475709"/>
            <a:ext cx="3994994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Decentralized Communication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3280" y="5907881"/>
            <a:ext cx="399499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Data distributed across multiple nodes.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0071" y="4216004"/>
            <a:ext cx="4590604" cy="3001715"/>
            <a:chOff x="0" y="0"/>
            <a:chExt cx="6120805" cy="40022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108192" cy="3989578"/>
            </a:xfrm>
            <a:custGeom>
              <a:avLst/>
              <a:gdLst/>
              <a:ahLst/>
              <a:cxnLst/>
              <a:rect r="r" b="b" t="t" l="l"/>
              <a:pathLst>
                <a:path h="3989578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30828"/>
                  </a:lnTo>
                  <a:cubicBezTo>
                    <a:pt x="6108192" y="3918585"/>
                    <a:pt x="6037072" y="3989578"/>
                    <a:pt x="5949188" y="3989578"/>
                  </a:cubicBezTo>
                  <a:lnTo>
                    <a:pt x="159004" y="3989578"/>
                  </a:lnTo>
                  <a:cubicBezTo>
                    <a:pt x="71120" y="3989578"/>
                    <a:pt x="0" y="3918458"/>
                    <a:pt x="0" y="3830828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0892" cy="4002278"/>
            </a:xfrm>
            <a:custGeom>
              <a:avLst/>
              <a:gdLst/>
              <a:ahLst/>
              <a:cxnLst/>
              <a:rect r="r" b="b" t="t" l="l"/>
              <a:pathLst>
                <a:path h="4002278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37178"/>
                  </a:lnTo>
                  <a:lnTo>
                    <a:pt x="6114542" y="3837178"/>
                  </a:lnTo>
                  <a:lnTo>
                    <a:pt x="6120892" y="3837178"/>
                  </a:lnTo>
                  <a:cubicBezTo>
                    <a:pt x="6120892" y="3928364"/>
                    <a:pt x="6046851" y="4002278"/>
                    <a:pt x="5955538" y="4002278"/>
                  </a:cubicBezTo>
                  <a:lnTo>
                    <a:pt x="5955538" y="3995928"/>
                  </a:lnTo>
                  <a:lnTo>
                    <a:pt x="5955538" y="4002278"/>
                  </a:lnTo>
                  <a:lnTo>
                    <a:pt x="165354" y="4002278"/>
                  </a:lnTo>
                  <a:lnTo>
                    <a:pt x="165354" y="3995928"/>
                  </a:lnTo>
                  <a:lnTo>
                    <a:pt x="165354" y="4002278"/>
                  </a:lnTo>
                  <a:cubicBezTo>
                    <a:pt x="74041" y="4002278"/>
                    <a:pt x="0" y="3928364"/>
                    <a:pt x="0" y="38371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37178"/>
                  </a:lnTo>
                  <a:lnTo>
                    <a:pt x="6350" y="3837178"/>
                  </a:lnTo>
                  <a:lnTo>
                    <a:pt x="12700" y="3837178"/>
                  </a:lnTo>
                  <a:cubicBezTo>
                    <a:pt x="12700" y="3921379"/>
                    <a:pt x="81026" y="3989578"/>
                    <a:pt x="165354" y="3989578"/>
                  </a:cubicBezTo>
                  <a:lnTo>
                    <a:pt x="5955538" y="3989578"/>
                  </a:lnTo>
                  <a:cubicBezTo>
                    <a:pt x="6039866" y="3989578"/>
                    <a:pt x="6108192" y="3921379"/>
                    <a:pt x="6108192" y="3837178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07876" y="4475709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Robust Encryption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07876" y="5464969"/>
            <a:ext cx="399499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Messages protected from unauthorized access.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45475" y="7491710"/>
            <a:ext cx="9455051" cy="1662261"/>
            <a:chOff x="0" y="0"/>
            <a:chExt cx="12606735" cy="22163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143280" y="7751415"/>
            <a:ext cx="586829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Automatic Rerouting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43280" y="8297764"/>
            <a:ext cx="885944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Messages seamlessly redirected during failures.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569095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How Blockchain Contributes to Security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5023545"/>
            <a:ext cx="647402" cy="647403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56661" y="5172670"/>
            <a:ext cx="2250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4990208"/>
            <a:ext cx="3595687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Immutability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5536555"/>
            <a:ext cx="3659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Data cannot be altered after recording.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5023545"/>
            <a:ext cx="647402" cy="647403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20501" y="5172670"/>
            <a:ext cx="42654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6229" y="4990208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Cryptographic Hashing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29" y="5979467"/>
            <a:ext cx="3659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Messages secured using unique hashes.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5475" y="7589192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944742" y="7738319"/>
            <a:ext cx="4487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7555855"/>
            <a:ext cx="520705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Distributed Ledger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1632" y="8102204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Eliminates single points of failure.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253729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Blockchain and Data Integrity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8389" y="3508027"/>
            <a:ext cx="38100" cy="5468094"/>
            <a:chOff x="0" y="0"/>
            <a:chExt cx="50800" cy="7290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7290816"/>
            </a:xfrm>
            <a:custGeom>
              <a:avLst/>
              <a:gdLst/>
              <a:ahLst/>
              <a:cxnLst/>
              <a:rect r="r" b="b" t="t" l="l"/>
              <a:pathLst>
                <a:path h="729081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8277" y="4126855"/>
            <a:ext cx="992237" cy="38100"/>
            <a:chOff x="0" y="0"/>
            <a:chExt cx="1322983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93738" y="3822204"/>
            <a:ext cx="647402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4925" y="3971330"/>
            <a:ext cx="2250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6860" y="3753445"/>
            <a:ext cx="431571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Block Structure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6860" y="4299794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Data, timestamp, previous hash, and its own hash.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98277" y="6044059"/>
            <a:ext cx="992237" cy="38100"/>
            <a:chOff x="0" y="0"/>
            <a:chExt cx="1322983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93738" y="5739408"/>
            <a:ext cx="647402" cy="647403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04169" y="5888534"/>
            <a:ext cx="42654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76860" y="5670649"/>
            <a:ext cx="515317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Tamper-Resistant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76860" y="6216997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Altering a single block invalidates the chain.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98277" y="7961262"/>
            <a:ext cx="992237" cy="38100"/>
            <a:chOff x="0" y="0"/>
            <a:chExt cx="1322983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93738" y="7656611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93006" y="7805738"/>
            <a:ext cx="4487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76860" y="7587854"/>
            <a:ext cx="580236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Ensures Authenticity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76860" y="8134201"/>
            <a:ext cx="7460902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Guarantees untampered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680098"/>
            <a:ext cx="16303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Encryption and Decryption Mechanisms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179814"/>
            <a:ext cx="437807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AES Encryption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839569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Advanced Encryption Standard for data protection.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5179814"/>
            <a:ext cx="497264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Public-Key Cryptography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6282481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Secure key exchange and message confidentiality.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5179814"/>
            <a:ext cx="4900612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Digital Signatures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839569"/>
            <a:ext cx="4972645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Verifies sender authenticity and message integrity.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4514" y="656630"/>
            <a:ext cx="9680971" cy="160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875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Smart Contracts and Automation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74514" y="2640509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1"/>
                </a:lnTo>
                <a:lnTo>
                  <a:pt x="0" y="62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4514" y="3495824"/>
            <a:ext cx="4849565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Automated Actions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4514" y="3959870"/>
            <a:ext cx="9680971" cy="49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Self-executing contracts for message validation.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74514" y="5204371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1"/>
                </a:lnTo>
                <a:lnTo>
                  <a:pt x="0" y="624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4514" y="6059686"/>
            <a:ext cx="3963740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Enhanced Trust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514" y="6523732"/>
            <a:ext cx="9680971" cy="49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No need for third-party trust.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74514" y="7768232"/>
            <a:ext cx="624631" cy="624631"/>
          </a:xfrm>
          <a:custGeom>
            <a:avLst/>
            <a:gdLst/>
            <a:ahLst/>
            <a:cxnLst/>
            <a:rect r="r" b="b" t="t" l="l"/>
            <a:pathLst>
              <a:path h="624631" w="624631">
                <a:moveTo>
                  <a:pt x="0" y="0"/>
                </a:moveTo>
                <a:lnTo>
                  <a:pt x="624631" y="0"/>
                </a:lnTo>
                <a:lnTo>
                  <a:pt x="624631" y="624632"/>
                </a:lnTo>
                <a:lnTo>
                  <a:pt x="0" y="624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74514" y="8623548"/>
            <a:ext cx="3123307" cy="40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Efficiency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4514" y="9087594"/>
            <a:ext cx="9680971" cy="49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Reduces manual verification.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156388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Scalability and Future-Proofing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45475" y="4132361"/>
            <a:ext cx="647402" cy="647402"/>
            <a:chOff x="0" y="0"/>
            <a:chExt cx="863203" cy="863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056661" y="4281488"/>
            <a:ext cx="2250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71632" y="4099024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Handling Growth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71632" y="5088285"/>
            <a:ext cx="365968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Accommodates more users and data.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0071" y="4132361"/>
            <a:ext cx="647402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20501" y="4281488"/>
            <a:ext cx="42654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36229" y="4099024"/>
            <a:ext cx="3659684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Future Enhancements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6229" y="5531198"/>
            <a:ext cx="3659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Integration of multi-signature authentication and zero-knowledge proofs.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5475" y="7594550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54780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6D912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944742" y="7743676"/>
            <a:ext cx="4487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7561212"/>
            <a:ext cx="653921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7E5D8"/>
                </a:solidFill>
                <a:latin typeface="Arimo Bold"/>
                <a:ea typeface="Arimo Bold"/>
                <a:cs typeface="Arimo Bold"/>
                <a:sym typeface="Arimo Bold"/>
              </a:rPr>
              <a:t>Adapting to Challenges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71632" y="8107561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Resilient to future communication challenges.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2025">
                <a:alpha val="9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078385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0F4F1"/>
                </a:solidFill>
                <a:latin typeface="Arimo Bold"/>
                <a:ea typeface="Arimo Bold"/>
                <a:cs typeface="Arimo Bold"/>
                <a:sym typeface="Arimo Bold"/>
              </a:rPr>
              <a:t>Use Cases and Applications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327922"/>
            <a:ext cx="9455051" cy="3828157"/>
            <a:chOff x="0" y="0"/>
            <a:chExt cx="12606735" cy="51042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06655" cy="5104130"/>
            </a:xfrm>
            <a:custGeom>
              <a:avLst/>
              <a:gdLst/>
              <a:ahLst/>
              <a:cxnLst/>
              <a:rect r="r" b="b" t="t" l="l"/>
              <a:pathLst>
                <a:path h="5104130" w="1260665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4939030"/>
                  </a:lnTo>
                  <a:lnTo>
                    <a:pt x="12600305" y="4939030"/>
                  </a:lnTo>
                  <a:lnTo>
                    <a:pt x="12606655" y="4939030"/>
                  </a:lnTo>
                  <a:cubicBezTo>
                    <a:pt x="12606655" y="5030216"/>
                    <a:pt x="12532614" y="5104130"/>
                    <a:pt x="12441301" y="5104130"/>
                  </a:cubicBezTo>
                  <a:lnTo>
                    <a:pt x="12441301" y="5097780"/>
                  </a:lnTo>
                  <a:lnTo>
                    <a:pt x="12441301" y="5104130"/>
                  </a:lnTo>
                  <a:lnTo>
                    <a:pt x="165354" y="5104130"/>
                  </a:lnTo>
                  <a:lnTo>
                    <a:pt x="165354" y="5097780"/>
                  </a:lnTo>
                  <a:lnTo>
                    <a:pt x="165354" y="5104130"/>
                  </a:lnTo>
                  <a:cubicBezTo>
                    <a:pt x="74041" y="5104130"/>
                    <a:pt x="0" y="5030216"/>
                    <a:pt x="0" y="493903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939030"/>
                  </a:lnTo>
                  <a:lnTo>
                    <a:pt x="6350" y="4939030"/>
                  </a:lnTo>
                  <a:lnTo>
                    <a:pt x="12700" y="4939030"/>
                  </a:lnTo>
                  <a:cubicBezTo>
                    <a:pt x="12700" y="5023231"/>
                    <a:pt x="81026" y="5091430"/>
                    <a:pt x="165354" y="5091430"/>
                  </a:cubicBezTo>
                  <a:lnTo>
                    <a:pt x="12441301" y="5091430"/>
                  </a:lnTo>
                  <a:cubicBezTo>
                    <a:pt x="12525629" y="5091430"/>
                    <a:pt x="12593955" y="5023104"/>
                    <a:pt x="12593955" y="4939030"/>
                  </a:cubicBezTo>
                  <a:lnTo>
                    <a:pt x="12593955" y="165100"/>
                  </a:lnTo>
                  <a:cubicBezTo>
                    <a:pt x="12593955" y="80899"/>
                    <a:pt x="12525629" y="12700"/>
                    <a:pt x="1244130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01762" y="4342209"/>
            <a:ext cx="9426476" cy="812899"/>
            <a:chOff x="0" y="0"/>
            <a:chExt cx="12568635" cy="10838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5280" y="4417070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Secure Messaging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03280" y="4417070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Encrypted chat applications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1762" y="5155109"/>
            <a:ext cx="9426476" cy="1266527"/>
            <a:chOff x="0" y="0"/>
            <a:chExt cx="12568635" cy="1688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85280" y="5229969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Data Integrity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3280" y="5229969"/>
            <a:ext cx="4141440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Ensures untampered messages in organizations.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01762" y="6421636"/>
            <a:ext cx="9426476" cy="1720155"/>
            <a:chOff x="0" y="0"/>
            <a:chExt cx="12568635" cy="22935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68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5280" y="6496496"/>
            <a:ext cx="4141440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Enterprise Solutions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03280" y="6496496"/>
            <a:ext cx="4141440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D7E5D8"/>
                </a:solidFill>
                <a:latin typeface="Arimo"/>
                <a:ea typeface="Arimo"/>
                <a:cs typeface="Arimo"/>
                <a:sym typeface="Arimo"/>
              </a:rPr>
              <a:t>Secure communication in banking, legal, and healthcare sectors.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DAGWPxIII2Y</dc:identifier>
  <dcterms:modified xsi:type="dcterms:W3CDTF">2011-08-01T06:04:30Z</dcterms:modified>
  <cp:revision>1</cp:revision>
  <dc:title>Fortifying-Communication-with-Blockchain-Technology.pptx</dc:title>
</cp:coreProperties>
</file>